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2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2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84" r:id="rId99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99" Type="http://schemas.openxmlformats.org/officeDocument/2006/relationships/slide" Target="slides/slide29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6" name="Shape 3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7" name="Google Shape;3817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8" name="Google Shape;3818;p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19" name="Google Shape;3819;p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29.xml"/></Relationships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0" name="Shape 3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1" name="Google Shape;3821;p585"/>
          <p:cNvSpPr txBox="1"/>
          <p:nvPr>
            <p:ph type="title"/>
          </p:nvPr>
        </p:nvSpPr>
        <p:spPr>
          <a:xfrm>
            <a:off x="628650" y="52459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</a:pPr>
            <a:r>
              <a:rPr lang="zh-CN"/>
              <a:t>Writing a Paper Vs Delivering a Speech</a:t>
            </a:r>
            <a:endParaRPr/>
          </a:p>
        </p:txBody>
      </p:sp>
      <p:graphicFrame>
        <p:nvGraphicFramePr>
          <p:cNvPr id="3822" name="Google Shape;3822;p585"/>
          <p:cNvGraphicFramePr/>
          <p:nvPr/>
        </p:nvGraphicFramePr>
        <p:xfrm>
          <a:off x="4297849" y="1975676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{73043EC5-8C7F-436E-B330-6F9B24DC29A4}</a:tableStyleId>
              </a:tblPr>
              <a:tblGrid>
                <a:gridCol w="874300"/>
                <a:gridCol w="1255950"/>
                <a:gridCol w="1056075"/>
                <a:gridCol w="1062100"/>
                <a:gridCol w="1143350"/>
                <a:gridCol w="1083175"/>
                <a:gridCol w="959800"/>
                <a:gridCol w="1062100"/>
              </a:tblGrid>
              <a:tr h="816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zh-CN" sz="1500" u="none" cap="none" strike="noStrike"/>
                        <a:t>Audience</a:t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zh-CN" sz="1500" u="none" cap="none" strike="noStrike"/>
                        <a:t>Context</a:t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zh-CN" sz="1500" u="none" cap="none" strike="noStrike"/>
                        <a:t>Content</a:t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zh-CN" sz="1500" u="none" cap="none" strike="noStrike"/>
                        <a:t>Source Citations</a:t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zh-CN" sz="1500" u="none" cap="none" strike="noStrike"/>
                        <a:t>Visual Aids</a:t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zh-CN" sz="1500" u="none" cap="none" strike="noStrike"/>
                        <a:t>Speaker</a:t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zh-CN" sz="1500" u="none" cap="none" strike="noStrike"/>
                        <a:t>Delivery</a:t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</a:tr>
              <a:tr h="1340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zh-CN" sz="1500" u="none" cap="none" strike="noStrike"/>
                        <a:t>Paper</a:t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/>
                        <a:t>Asynchronous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/>
                        <a:t>Reader is expected to adapt to writer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/>
                        <a:t>Physical environment does not matter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-215900" lvl="0" marL="215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zh-CN" sz="1100" u="none" cap="none" strike="noStrike"/>
                        <a:t>Visually organized</a:t>
                      </a:r>
                      <a:endParaRPr sz="1100" u="none" cap="none" strike="noStrike"/>
                    </a:p>
                    <a:p>
                      <a:pPr indent="-215900" lvl="0" marL="215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zh-CN" sz="1100" u="none" cap="none" strike="noStrike"/>
                        <a:t>More detail</a:t>
                      </a:r>
                      <a:endParaRPr sz="1100" u="none" cap="none" strike="noStrike"/>
                    </a:p>
                    <a:p>
                      <a:pPr indent="-215900" lvl="0" marL="215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zh-CN" sz="1100" u="none" cap="none" strike="noStrike"/>
                        <a:t>Elevated language</a:t>
                      </a:r>
                      <a:endParaRPr sz="1100" u="none" cap="none" strike="noStrike"/>
                    </a:p>
                    <a:p>
                      <a:pPr indent="-215900" lvl="0" marL="215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zh-CN" sz="1100" u="none" cap="none" strike="noStrike"/>
                        <a:t>Proper grammar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/>
                        <a:t>Formal APA/MLA style guidelines for internal citations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/>
                        <a:t>Used to convey complex data or visual information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/>
                        <a:t>Charts, graphs, illustrations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/>
                        <a:t>Only conveyed through writing style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/>
                        <a:t>Judged on quality of what is written regardless of author’s emotional or physical state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</a:tr>
              <a:tr h="1939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zh-CN" sz="1500" u="none" cap="none" strike="noStrike"/>
                        <a:t>Speech</a:t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/>
                        <a:t>Synchronous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/>
                        <a:t>Speaker is expected to adapt to audience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/>
                        <a:t>Physical environment and time of day are important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-215900" lvl="0" marL="215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zh-CN" sz="1100" u="none" cap="none" strike="noStrike"/>
                        <a:t>Simplified language</a:t>
                      </a:r>
                      <a:endParaRPr sz="1100" u="none" cap="none" strike="noStrike"/>
                    </a:p>
                    <a:p>
                      <a:pPr indent="-215900" lvl="0" marL="215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zh-CN" sz="1100" u="none" cap="none" strike="noStrike"/>
                        <a:t>Vivid imagery and anecdotes</a:t>
                      </a:r>
                      <a:endParaRPr sz="1100" u="none" cap="none" strike="noStrike"/>
                    </a:p>
                    <a:p>
                      <a:pPr indent="-215900" lvl="0" marL="215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zh-CN" sz="1100" u="none" cap="none" strike="noStrike"/>
                        <a:t>Clear and repetitive transitions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/>
                        <a:t>Abbreviated spoken citations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/>
                        <a:t>Used to illustrate an idea, evoke emotion, summarize data, or draw attention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/>
                        <a:t>PowerPoint, objects, pictural representation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/>
                        <a:t>Conveyed through appearance, dress, posture, confidence, delivery style, energy level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/>
                        <a:t>Verbal and nonverbal cues set the tone and engage the audience. 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